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38" r:id="rId2"/>
    <p:sldMasterId id="2147483858" r:id="rId3"/>
  </p:sldMasterIdLst>
  <p:notesMasterIdLst>
    <p:notesMasterId r:id="rId16"/>
  </p:notesMasterIdLst>
  <p:handoutMasterIdLst>
    <p:handoutMasterId r:id="rId17"/>
  </p:handoutMasterIdLst>
  <p:sldIdLst>
    <p:sldId id="300" r:id="rId4"/>
    <p:sldId id="265" r:id="rId5"/>
    <p:sldId id="264" r:id="rId6"/>
    <p:sldId id="266" r:id="rId7"/>
    <p:sldId id="295" r:id="rId8"/>
    <p:sldId id="296" r:id="rId9"/>
    <p:sldId id="301" r:id="rId10"/>
    <p:sldId id="297" r:id="rId11"/>
    <p:sldId id="298" r:id="rId12"/>
    <p:sldId id="302" r:id="rId13"/>
    <p:sldId id="289" r:id="rId14"/>
    <p:sldId id="273" r:id="rId15"/>
  </p:sldIdLst>
  <p:sldSz cx="12192000" cy="6858000"/>
  <p:notesSz cx="6858000" cy="9144000"/>
  <p:custDataLst>
    <p:tags r:id="rId18"/>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0F999C"/>
    <a:srgbClr val="6D64CC"/>
    <a:srgbClr val="CC2980"/>
    <a:srgbClr val="80B8D6"/>
    <a:srgbClr val="88D5ED"/>
    <a:srgbClr val="FF6327"/>
    <a:srgbClr val="860864"/>
    <a:srgbClr val="FF7D82"/>
    <a:srgbClr val="6E6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92" autoAdjust="0"/>
    <p:restoredTop sz="95759" autoAdjust="0"/>
  </p:normalViewPr>
  <p:slideViewPr>
    <p:cSldViewPr>
      <p:cViewPr varScale="1">
        <p:scale>
          <a:sx n="85" d="100"/>
          <a:sy n="85" d="100"/>
        </p:scale>
        <p:origin x="402" y="84"/>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77" d="100"/>
          <a:sy n="77" d="100"/>
        </p:scale>
        <p:origin x="1692"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16/11/2020</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15/11/2020</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www.twitter.com/capgemini" TargetMode="External"/><Relationship Id="rId13" Type="http://schemas.openxmlformats.org/officeDocument/2006/relationships/image" Target="../media/image6.png"/><Relationship Id="rId3" Type="http://schemas.openxmlformats.org/officeDocument/2006/relationships/hyperlink" Target="http://www.capgemini.com/in-en" TargetMode="External"/><Relationship Id="rId7" Type="http://schemas.openxmlformats.org/officeDocument/2006/relationships/image" Target="../media/image3.png"/><Relationship Id="rId12" Type="http://schemas.openxmlformats.org/officeDocument/2006/relationships/hyperlink" Target="http://www.facebook.com/capgemini" TargetMode="External"/><Relationship Id="rId2" Type="http://schemas.openxmlformats.org/officeDocument/2006/relationships/hyperlink" Target="http://www.capgemini.com/" TargetMode="External"/><Relationship Id="rId1" Type="http://schemas.openxmlformats.org/officeDocument/2006/relationships/slideMaster" Target="../slideMasters/slideMaster3.xml"/><Relationship Id="rId6" Type="http://schemas.openxmlformats.org/officeDocument/2006/relationships/hyperlink" Target="http://www.slideshare.net/capgemini" TargetMode="External"/><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hyperlink" Target="http://www.capgemini.com/about/how-we-work/rightshorer" TargetMode="External"/><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 TargetMode="External"/><Relationship Id="rId9" Type="http://schemas.openxmlformats.org/officeDocument/2006/relationships/image" Target="../media/image4.png"/><Relationship Id="rId14" Type="http://schemas.openxmlformats.org/officeDocument/2006/relationships/hyperlink" Target="http://www.capgemini.com/about/how-we-work/the-collaborative-business-experiencetm" TargetMode="External"/></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png"/><Relationship Id="rId18" Type="http://schemas.openxmlformats.org/officeDocument/2006/relationships/hyperlink" Target="http://www.facebook.com/capgemini" TargetMode="External"/><Relationship Id="rId3" Type="http://schemas.openxmlformats.org/officeDocument/2006/relationships/tags" Target="../tags/tag15.xml"/><Relationship Id="rId21" Type="http://schemas.openxmlformats.org/officeDocument/2006/relationships/hyperlink" Target="http://www.capgemini.com/" TargetMode="External"/><Relationship Id="rId7" Type="http://schemas.openxmlformats.org/officeDocument/2006/relationships/image" Target="../media/image7.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14.xml"/><Relationship Id="rId16" Type="http://schemas.openxmlformats.org/officeDocument/2006/relationships/image" Target="../media/image10.png"/><Relationship Id="rId20" Type="http://schemas.microsoft.com/office/2007/relationships/hdphoto" Target="../media/hdphoto5.wdp"/><Relationship Id="rId1" Type="http://schemas.openxmlformats.org/officeDocument/2006/relationships/tags" Target="../tags/tag13.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3.xml"/><Relationship Id="rId15" Type="http://schemas.openxmlformats.org/officeDocument/2006/relationships/hyperlink" Target="http://www.youtube.com/capgeminimedia" TargetMode="External"/><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tags" Target="../tags/tag16.xml"/><Relationship Id="rId9" Type="http://schemas.openxmlformats.org/officeDocument/2006/relationships/hyperlink" Target="http://www.slideshare.net/capgemini" TargetMode="External"/><Relationship Id="rId14" Type="http://schemas.microsoft.com/office/2007/relationships/hdphoto" Target="../media/hdphoto3.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763"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713"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a:extLst>
              <a:ext uri="{FF2B5EF4-FFF2-40B4-BE49-F238E27FC236}">
                <a16:creationId xmlns:a16="http://schemas.microsoft.com/office/drawing/2014/main" id="{43B02BBC-279B-794A-8061-A698B08658E8}"/>
              </a:ext>
            </a:extLst>
          </p:cNvPr>
          <p:cNvSpPr/>
          <p:nvPr userDrawn="1"/>
        </p:nvSpPr>
        <p:spPr>
          <a:xfrm>
            <a:off x="0" y="-1588"/>
            <a:ext cx="12192000" cy="6859588"/>
          </a:xfrm>
          <a:prstGeom prst="rect">
            <a:avLst/>
          </a:prstGeom>
          <a:solidFill>
            <a:srgbClr val="2B1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B730DFBE-C80D-DE41-AF8A-FDC4AC427D0C}"/>
              </a:ext>
            </a:extLst>
          </p:cNvPr>
          <p:cNvSpPr>
            <a:spLocks/>
          </p:cNvSpPr>
          <p:nvPr userDrawn="1"/>
        </p:nvSpPr>
        <p:spPr bwMode="auto">
          <a:xfrm>
            <a:off x="7429613" y="1"/>
            <a:ext cx="4790565" cy="4292999"/>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4" name="Group 14">
            <a:extLst>
              <a:ext uri="{FF2B5EF4-FFF2-40B4-BE49-F238E27FC236}">
                <a16:creationId xmlns:a16="http://schemas.microsoft.com/office/drawing/2014/main" id="{74265F70-6418-D241-8FCD-72ABB87AD787}"/>
              </a:ext>
            </a:extLst>
          </p:cNvPr>
          <p:cNvGrpSpPr>
            <a:grpSpLocks noChangeAspect="1"/>
          </p:cNvGrpSpPr>
          <p:nvPr userDrawn="1"/>
        </p:nvGrpSpPr>
        <p:grpSpPr>
          <a:xfrm>
            <a:off x="624000" y="549001"/>
            <a:ext cx="2583573" cy="576000"/>
            <a:chOff x="728663" y="4465638"/>
            <a:chExt cx="5354637" cy="1193800"/>
          </a:xfrm>
        </p:grpSpPr>
        <p:sp>
          <p:nvSpPr>
            <p:cNvPr id="15" name="Freeform 11">
              <a:extLst>
                <a:ext uri="{FF2B5EF4-FFF2-40B4-BE49-F238E27FC236}">
                  <a16:creationId xmlns:a16="http://schemas.microsoft.com/office/drawing/2014/main" id="{4AEAC13C-37A7-9C40-91A0-C1907FE1DB0C}"/>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2">
              <a:extLst>
                <a:ext uri="{FF2B5EF4-FFF2-40B4-BE49-F238E27FC236}">
                  <a16:creationId xmlns:a16="http://schemas.microsoft.com/office/drawing/2014/main" id="{DE970ED5-5B7A-D244-B68E-2ED08952304A}"/>
                </a:ext>
              </a:extLst>
            </p:cNvPr>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3">
              <a:extLst>
                <a:ext uri="{FF2B5EF4-FFF2-40B4-BE49-F238E27FC236}">
                  <a16:creationId xmlns:a16="http://schemas.microsoft.com/office/drawing/2014/main" id="{A44C1369-78E7-1C4A-BD4F-AE258D59EE97}"/>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4">
              <a:extLst>
                <a:ext uri="{FF2B5EF4-FFF2-40B4-BE49-F238E27FC236}">
                  <a16:creationId xmlns:a16="http://schemas.microsoft.com/office/drawing/2014/main" id="{C9C692AB-7E80-A34B-84EB-693E289B1640}"/>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5">
              <a:extLst>
                <a:ext uri="{FF2B5EF4-FFF2-40B4-BE49-F238E27FC236}">
                  <a16:creationId xmlns:a16="http://schemas.microsoft.com/office/drawing/2014/main" id="{D69D6F1E-615C-2B41-BAC3-21757FD597B8}"/>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9680562"/>
      </p:ext>
    </p:extLst>
  </p:cSld>
  <p:clrMapOvr>
    <a:masterClrMapping/>
  </p:clrMapOvr>
  <p:extLst>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736"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40528548"/>
      </p:ext>
    </p:extLst>
  </p:cSld>
  <p:clrMapOvr>
    <a:masterClrMapping/>
  </p:clrMapOvr>
  <p:extLst>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556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29821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DB0F3C9-BBBF-084D-B583-01D999E2CA7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4">
            <a:extLst>
              <a:ext uri="{FF2B5EF4-FFF2-40B4-BE49-F238E27FC236}">
                <a16:creationId xmlns:a16="http://schemas.microsoft.com/office/drawing/2014/main" id="{4C9FB2BD-507C-B046-A4A5-61E23389F87B}"/>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58" name="Group 5">
            <a:extLst>
              <a:ext uri="{FF2B5EF4-FFF2-40B4-BE49-F238E27FC236}">
                <a16:creationId xmlns:a16="http://schemas.microsoft.com/office/drawing/2014/main" id="{EF0CA147-E70A-FF4C-8A25-0DBA05D78C99}"/>
              </a:ext>
            </a:extLst>
          </p:cNvPr>
          <p:cNvGrpSpPr/>
          <p:nvPr userDrawn="1"/>
        </p:nvGrpSpPr>
        <p:grpSpPr>
          <a:xfrm>
            <a:off x="4979035" y="2404110"/>
            <a:ext cx="735013" cy="682321"/>
            <a:chOff x="5662614" y="3032124"/>
            <a:chExt cx="863600" cy="801689"/>
          </a:xfrm>
        </p:grpSpPr>
        <p:sp>
          <p:nvSpPr>
            <p:cNvPr id="59" name="Freeform 9">
              <a:extLst>
                <a:ext uri="{FF2B5EF4-FFF2-40B4-BE49-F238E27FC236}">
                  <a16:creationId xmlns:a16="http://schemas.microsoft.com/office/drawing/2014/main" id="{B9058348-02B8-0446-BB2D-8BB854A47B6B}"/>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2">
              <a:extLst>
                <a:ext uri="{FF2B5EF4-FFF2-40B4-BE49-F238E27FC236}">
                  <a16:creationId xmlns:a16="http://schemas.microsoft.com/office/drawing/2014/main" id="{1DB38273-AB52-6047-8688-545EA983341C}"/>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Rectangle 60">
            <a:extLst>
              <a:ext uri="{FF2B5EF4-FFF2-40B4-BE49-F238E27FC236}">
                <a16:creationId xmlns:a16="http://schemas.microsoft.com/office/drawing/2014/main" id="{93D012D0-D994-C54A-8220-27164F34F09A}"/>
              </a:ext>
            </a:extLst>
          </p:cNvPr>
          <p:cNvSpPr/>
          <p:nvPr userDrawn="1"/>
        </p:nvSpPr>
        <p:spPr>
          <a:xfrm>
            <a:off x="6536184" y="1476446"/>
            <a:ext cx="4899531" cy="2672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GB" sz="1000" kern="1200" dirty="0">
                <a:solidFill>
                  <a:schemeClr val="tx1"/>
                </a:solidFill>
                <a:effectLst/>
                <a:latin typeface="+mn-lt"/>
                <a:ea typeface="+mn-ea"/>
                <a:cs typeface="+mn-cs"/>
              </a:rPr>
              <a:t>Capgemini is a global leader in consulting, digital transformation, technology, and engineering services. The Group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A responsible and multicultural company of 265,000 people in nearly 50 countries, </a:t>
            </a:r>
            <a:r>
              <a:rPr lang="en-GB" sz="1000" kern="1200" dirty="0" err="1">
                <a:solidFill>
                  <a:schemeClr val="tx1"/>
                </a:solidFill>
                <a:effectLst/>
                <a:latin typeface="+mn-lt"/>
                <a:ea typeface="+mn-ea"/>
                <a:cs typeface="+mn-cs"/>
              </a:rPr>
              <a:t>Capgemini’s</a:t>
            </a:r>
            <a:r>
              <a:rPr lang="en-GB" sz="1000" kern="1200" dirty="0">
                <a:solidFill>
                  <a:schemeClr val="tx1"/>
                </a:solidFill>
                <a:effectLst/>
                <a:latin typeface="+mn-lt"/>
                <a:ea typeface="+mn-ea"/>
                <a:cs typeface="+mn-cs"/>
              </a:rPr>
              <a:t> purpose is to unleash human energy through technology for an inclusive and sustainable future. With </a:t>
            </a:r>
            <a:r>
              <a:rPr lang="en-GB" sz="1000" kern="1200" dirty="0" err="1">
                <a:solidFill>
                  <a:schemeClr val="tx1"/>
                </a:solidFill>
                <a:effectLst/>
                <a:latin typeface="+mn-lt"/>
                <a:ea typeface="+mn-ea"/>
                <a:cs typeface="+mn-cs"/>
              </a:rPr>
              <a:t>Altran</a:t>
            </a:r>
            <a:r>
              <a:rPr lang="en-GB" sz="1000" kern="1200" dirty="0">
                <a:solidFill>
                  <a:schemeClr val="tx1"/>
                </a:solidFill>
                <a:effectLst/>
                <a:latin typeface="+mn-lt"/>
                <a:ea typeface="+mn-ea"/>
                <a:cs typeface="+mn-cs"/>
              </a:rPr>
              <a:t>, the Group reported 2019 combined global revenues of €17 billion. Visit us at </a:t>
            </a:r>
            <a:r>
              <a:rPr lang="en-GB" sz="1000" u="sng" kern="1200" dirty="0">
                <a:solidFill>
                  <a:schemeClr val="tx1"/>
                </a:solidFill>
                <a:effectLst/>
                <a:latin typeface="+mn-lt"/>
                <a:ea typeface="+mn-ea"/>
                <a:cs typeface="+mn-cs"/>
                <a:hlinkClick r:id="rId2" tooltip="http://www.capgemini.com/"/>
              </a:rPr>
              <a:t>www.capgemini.com</a:t>
            </a:r>
            <a:r>
              <a:rPr lang="en-GB" sz="1000" kern="1200" dirty="0">
                <a:solidFill>
                  <a:schemeClr val="tx1"/>
                </a:solidFill>
                <a:effectLst/>
                <a:latin typeface="+mn-lt"/>
                <a:ea typeface="+mn-ea"/>
                <a:cs typeface="+mn-cs"/>
              </a:rPr>
              <a:t>.</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Capgemini in India now comprises over 125,000 team members working across 12 locations: Bangalore, Bhubaneswar, Chennai, Gandhinagar, </a:t>
            </a:r>
            <a:r>
              <a:rPr lang="en-US" sz="1000" kern="1200" dirty="0" err="1">
                <a:solidFill>
                  <a:schemeClr val="tx1"/>
                </a:solidFill>
                <a:effectLst/>
                <a:latin typeface="+mn-lt"/>
                <a:ea typeface="+mn-ea"/>
                <a:cs typeface="+mn-cs"/>
              </a:rPr>
              <a:t>Gurugram</a:t>
            </a:r>
            <a:r>
              <a:rPr lang="en-US" sz="1000" kern="1200" dirty="0">
                <a:solidFill>
                  <a:schemeClr val="tx1"/>
                </a:solidFill>
                <a:effectLst/>
                <a:latin typeface="+mn-lt"/>
                <a:ea typeface="+mn-ea"/>
                <a:cs typeface="+mn-cs"/>
              </a:rPr>
              <a:t>, Hyderabad, Kolkata, Mumbai, Noida, Pune, Salem and Tiruchirappalli. Learn more about Capgemini in India at </a:t>
            </a:r>
            <a:r>
              <a:rPr lang="en-US" sz="1000" u="sng" kern="1200" dirty="0">
                <a:solidFill>
                  <a:schemeClr val="tx1"/>
                </a:solidFill>
                <a:effectLst/>
                <a:latin typeface="+mn-lt"/>
                <a:ea typeface="+mn-ea"/>
                <a:cs typeface="+mn-cs"/>
                <a:hlinkClick r:id="rId3"/>
              </a:rPr>
              <a:t>www.capgemini.com/in-en</a:t>
            </a:r>
            <a:r>
              <a:rPr lang="en-US" sz="1000" kern="1200" dirty="0">
                <a:solidFill>
                  <a:schemeClr val="tx1"/>
                </a:solidFill>
                <a:effectLst/>
                <a:latin typeface="+mn-lt"/>
                <a:ea typeface="+mn-ea"/>
                <a:cs typeface="+mn-cs"/>
              </a:rPr>
              <a:t>. </a:t>
            </a:r>
          </a:p>
        </p:txBody>
      </p:sp>
      <p:sp>
        <p:nvSpPr>
          <p:cNvPr id="62" name="Rectangle 61">
            <a:extLst>
              <a:ext uri="{FF2B5EF4-FFF2-40B4-BE49-F238E27FC236}">
                <a16:creationId xmlns:a16="http://schemas.microsoft.com/office/drawing/2014/main" id="{4DD2A11B-BD97-E34F-B75F-B4451105CF9C}"/>
              </a:ext>
            </a:extLst>
          </p:cNvPr>
          <p:cNvSpPr/>
          <p:nvPr userDrawn="1"/>
        </p:nvSpPr>
        <p:spPr>
          <a:xfrm>
            <a:off x="6536184" y="10971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pic>
        <p:nvPicPr>
          <p:cNvPr id="64" name="Picture 2" descr="D:\My Work\Template\Icons\Social Media\LinkedIN.png">
            <a:hlinkClick r:id="rId4"/>
            <a:extLst>
              <a:ext uri="{FF2B5EF4-FFF2-40B4-BE49-F238E27FC236}">
                <a16:creationId xmlns:a16="http://schemas.microsoft.com/office/drawing/2014/main" id="{AC46209D-4478-1D46-8C77-15C1907AE10E}"/>
              </a:ext>
            </a:extLst>
          </p:cNvPr>
          <p:cNvPicPr>
            <a:picLocks noChangeAspect="1" noChangeArrowheads="1"/>
          </p:cNvPicPr>
          <p:nvPr userDrawn="1"/>
        </p:nvPicPr>
        <p:blipFill>
          <a:blip r:embed="rId5" cstate="print"/>
          <a:srcRect/>
          <a:stretch>
            <a:fillRect/>
          </a:stretch>
        </p:blipFill>
        <p:spPr bwMode="auto">
          <a:xfrm>
            <a:off x="810097" y="3979258"/>
            <a:ext cx="333195" cy="333195"/>
          </a:xfrm>
          <a:prstGeom prst="rect">
            <a:avLst/>
          </a:prstGeom>
          <a:noFill/>
        </p:spPr>
      </p:pic>
      <p:pic>
        <p:nvPicPr>
          <p:cNvPr id="65" name="Picture 4" descr="D:\My Work\Template\Icons\Social Media\SlideShare.png">
            <a:hlinkClick r:id="rId6"/>
            <a:extLst>
              <a:ext uri="{FF2B5EF4-FFF2-40B4-BE49-F238E27FC236}">
                <a16:creationId xmlns:a16="http://schemas.microsoft.com/office/drawing/2014/main" id="{CED05186-AED3-3E4A-8DDA-86A737120A94}"/>
              </a:ext>
            </a:extLst>
          </p:cNvPr>
          <p:cNvPicPr>
            <a:picLocks noChangeAspect="1" noChangeArrowheads="1"/>
          </p:cNvPicPr>
          <p:nvPr userDrawn="1"/>
        </p:nvPicPr>
        <p:blipFill>
          <a:blip r:embed="rId7" cstate="print"/>
          <a:srcRect/>
          <a:stretch>
            <a:fillRect/>
          </a:stretch>
        </p:blipFill>
        <p:spPr bwMode="auto">
          <a:xfrm>
            <a:off x="1193474" y="3979258"/>
            <a:ext cx="333195" cy="333195"/>
          </a:xfrm>
          <a:prstGeom prst="rect">
            <a:avLst/>
          </a:prstGeom>
          <a:noFill/>
        </p:spPr>
      </p:pic>
      <p:pic>
        <p:nvPicPr>
          <p:cNvPr id="66" name="Picture 5" descr="D:\My Work\Template\Icons\Social Media\Twitter.png">
            <a:hlinkClick r:id="rId8"/>
            <a:extLst>
              <a:ext uri="{FF2B5EF4-FFF2-40B4-BE49-F238E27FC236}">
                <a16:creationId xmlns:a16="http://schemas.microsoft.com/office/drawing/2014/main" id="{D708B969-A749-6148-9BC0-83252A719BB8}"/>
              </a:ext>
            </a:extLst>
          </p:cNvPr>
          <p:cNvPicPr>
            <a:picLocks noChangeAspect="1" noChangeArrowheads="1"/>
          </p:cNvPicPr>
          <p:nvPr userDrawn="1"/>
        </p:nvPicPr>
        <p:blipFill>
          <a:blip r:embed="rId9" cstate="print"/>
          <a:srcRect/>
          <a:stretch>
            <a:fillRect/>
          </a:stretch>
        </p:blipFill>
        <p:spPr bwMode="auto">
          <a:xfrm>
            <a:off x="1576851" y="3979258"/>
            <a:ext cx="333195" cy="333195"/>
          </a:xfrm>
          <a:prstGeom prst="rect">
            <a:avLst/>
          </a:prstGeom>
          <a:noFill/>
        </p:spPr>
      </p:pic>
      <p:pic>
        <p:nvPicPr>
          <p:cNvPr id="67" name="Picture 6" descr="D:\My Work\Template\Icons\Social Media\YouTube.png">
            <a:hlinkClick r:id="rId10"/>
            <a:extLst>
              <a:ext uri="{FF2B5EF4-FFF2-40B4-BE49-F238E27FC236}">
                <a16:creationId xmlns:a16="http://schemas.microsoft.com/office/drawing/2014/main" id="{350A9F1F-8B18-3545-9819-47076EEF3DD5}"/>
              </a:ext>
            </a:extLst>
          </p:cNvPr>
          <p:cNvPicPr>
            <a:picLocks noChangeAspect="1" noChangeArrowheads="1"/>
          </p:cNvPicPr>
          <p:nvPr userDrawn="1"/>
        </p:nvPicPr>
        <p:blipFill>
          <a:blip r:embed="rId11" cstate="print"/>
          <a:srcRect/>
          <a:stretch>
            <a:fillRect/>
          </a:stretch>
        </p:blipFill>
        <p:spPr bwMode="auto">
          <a:xfrm>
            <a:off x="1960227" y="3979258"/>
            <a:ext cx="333195" cy="333195"/>
          </a:xfrm>
          <a:prstGeom prst="rect">
            <a:avLst/>
          </a:prstGeom>
          <a:noFill/>
        </p:spPr>
      </p:pic>
      <p:pic>
        <p:nvPicPr>
          <p:cNvPr id="68" name="Picture 7" descr="D:\My Work\Template\Icons\Social Media\Facebook.png">
            <a:hlinkClick r:id="rId12"/>
            <a:extLst>
              <a:ext uri="{FF2B5EF4-FFF2-40B4-BE49-F238E27FC236}">
                <a16:creationId xmlns:a16="http://schemas.microsoft.com/office/drawing/2014/main" id="{DEC23B89-0720-2B4E-9B48-B9057C261A32}"/>
              </a:ext>
            </a:extLst>
          </p:cNvPr>
          <p:cNvPicPr>
            <a:picLocks noChangeAspect="1" noChangeArrowheads="1"/>
          </p:cNvPicPr>
          <p:nvPr userDrawn="1"/>
        </p:nvPicPr>
        <p:blipFill>
          <a:blip r:embed="rId13" cstate="print"/>
          <a:srcRect/>
          <a:stretch>
            <a:fillRect/>
          </a:stretch>
        </p:blipFill>
        <p:spPr bwMode="auto">
          <a:xfrm>
            <a:off x="426720" y="3979258"/>
            <a:ext cx="333195" cy="333195"/>
          </a:xfrm>
          <a:prstGeom prst="rect">
            <a:avLst/>
          </a:prstGeom>
          <a:noFill/>
        </p:spPr>
      </p:pic>
      <p:sp>
        <p:nvSpPr>
          <p:cNvPr id="69" name="Rectangle 68">
            <a:extLst>
              <a:ext uri="{FF2B5EF4-FFF2-40B4-BE49-F238E27FC236}">
                <a16:creationId xmlns:a16="http://schemas.microsoft.com/office/drawing/2014/main" id="{49F1B7E6-8DF4-B44B-A419-8B120EBA51E6}"/>
              </a:ext>
            </a:extLst>
          </p:cNvPr>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2020 Capgemini. All rights reserved.</a:t>
            </a:r>
          </a:p>
        </p:txBody>
      </p:sp>
      <p:sp>
        <p:nvSpPr>
          <p:cNvPr id="70" name="Rectangle 69">
            <a:hlinkClick r:id="rId14"/>
            <a:extLst>
              <a:ext uri="{FF2B5EF4-FFF2-40B4-BE49-F238E27FC236}">
                <a16:creationId xmlns:a16="http://schemas.microsoft.com/office/drawing/2014/main" id="{BF6819E3-0046-E349-BA6C-A081AB0703E1}"/>
              </a:ext>
            </a:extLst>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hlinkClick r:id="rId15"/>
            <a:extLst>
              <a:ext uri="{FF2B5EF4-FFF2-40B4-BE49-F238E27FC236}">
                <a16:creationId xmlns:a16="http://schemas.microsoft.com/office/drawing/2014/main" id="{B0FC0CBD-6894-3045-B1F8-9DBD45D7B7D0}"/>
              </a:ext>
            </a:extLst>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ZoneTexte 23">
            <a:extLst>
              <a:ext uri="{FF2B5EF4-FFF2-40B4-BE49-F238E27FC236}">
                <a16:creationId xmlns:a16="http://schemas.microsoft.com/office/drawing/2014/main" id="{E00F0DC8-E5AB-7C42-B6F0-C06A7C9D5049}"/>
              </a:ext>
            </a:extLst>
          </p:cNvPr>
          <p:cNvSpPr txBox="1"/>
          <p:nvPr userDrawn="1"/>
        </p:nvSpPr>
        <p:spPr>
          <a:xfrm>
            <a:off x="419254" y="4381708"/>
            <a:ext cx="2519921" cy="276999"/>
          </a:xfrm>
          <a:prstGeom prst="rect">
            <a:avLst/>
          </a:prstGeom>
          <a:noFill/>
        </p:spPr>
        <p:txBody>
          <a:bodyPr wrap="none" lIns="0" rIns="0" rtlCol="0">
            <a:spAutoFit/>
          </a:bodyPr>
          <a:lstStyle/>
          <a:p>
            <a:r>
              <a:rPr lang="en-US" sz="1200" b="1" dirty="0">
                <a:solidFill>
                  <a:schemeClr val="bg1"/>
                </a:solidFill>
              </a:rPr>
              <a:t>People matter, results count.</a:t>
            </a:r>
          </a:p>
        </p:txBody>
      </p:sp>
    </p:spTree>
    <p:extLst>
      <p:ext uri="{BB962C8B-B14F-4D97-AF65-F5344CB8AC3E}">
        <p14:creationId xmlns:p14="http://schemas.microsoft.com/office/powerpoint/2010/main" val="367183182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2018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21"/>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596"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03"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58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689"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19349655"/>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11.xml"/><Relationship Id="rId7" Type="http://schemas.openxmlformats.org/officeDocument/2006/relationships/vmlDrawing" Target="../drawings/vmlDrawing5.v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image" Target="../media/image1.emf"/><Relationship Id="rId4" Type="http://schemas.openxmlformats.org/officeDocument/2006/relationships/slideLayout" Target="../slideLayouts/slideLayout12.xml"/><Relationship Id="rId9" Type="http://schemas.openxmlformats.org/officeDocument/2006/relationships/oleObject" Target="../embeddings/oleObject5.bin"/></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oleObject" Target="../embeddings/oleObject11.bin"/><Relationship Id="rId5" Type="http://schemas.openxmlformats.org/officeDocument/2006/relationships/tags" Target="../tags/tag12.xml"/><Relationship Id="rId4" Type="http://schemas.openxmlformats.org/officeDocument/2006/relationships/vmlDrawing" Target="../drawings/vmlDrawing1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90" name="think-cell Slide" r:id="rId12" imgW="270" imgH="270" progId="TCLayout.ActiveDocument.1">
                  <p:embed/>
                </p:oleObj>
              </mc:Choice>
              <mc:Fallback>
                <p:oleObj name="think-cell Slide" r:id="rId12" imgW="270" imgH="270" progId="TCLayout.ActiveDocument.1">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2019.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Presentation Title | Author | Date</a:t>
            </a:r>
          </a:p>
        </p:txBody>
      </p:sp>
      <p:sp>
        <p:nvSpPr>
          <p:cNvPr id="4" name="Espace réservé du texte 3"/>
          <p:cNvSpPr>
            <a:spLocks noGrp="1"/>
          </p:cNvSpPr>
          <p:nvPr>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21" r:id="rId6"/>
    <p:sldLayoutId id="2147483877" r:id="rId7"/>
    <p:sldLayoutId id="2147483834" r:id="rId8"/>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668" name="think-cell Slide" r:id="rId9" imgW="270" imgH="270" progId="TCLayout.ActiveDocument.1">
                  <p:embed/>
                </p:oleObj>
              </mc:Choice>
              <mc:Fallback>
                <p:oleObj name="think-cell Slide" r:id="rId9" imgW="270" imgH="270" progId="TCLayout.ActiveDocument.1">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 id="2147483878" r:id="rId5"/>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785"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image" Target="../media/image25.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B02AD21-9877-4D58-9B84-2229D7A77A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
            <a:ext cx="12192000" cy="6856286"/>
          </a:xfrm>
          <a:prstGeom prst="rect">
            <a:avLst/>
          </a:prstGeom>
        </p:spPr>
      </p:pic>
    </p:spTree>
    <p:extLst>
      <p:ext uri="{BB962C8B-B14F-4D97-AF65-F5344CB8AC3E}">
        <p14:creationId xmlns:p14="http://schemas.microsoft.com/office/powerpoint/2010/main" val="4172968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38C0C1-FCE7-4979-A455-DAD2D7598219}"/>
              </a:ext>
            </a:extLst>
          </p:cNvPr>
          <p:cNvSpPr>
            <a:spLocks noGrp="1"/>
          </p:cNvSpPr>
          <p:nvPr>
            <p:ph type="body" sz="quarter" idx="10"/>
          </p:nvPr>
        </p:nvSpPr>
        <p:spPr/>
        <p:txBody>
          <a:bodyPr/>
          <a:lstStyle/>
          <a:p>
            <a:r>
              <a:rPr lang="en-IN" dirty="0"/>
              <a:t>https://datastudio.google.com/s/t927xDiDJ9c</a:t>
            </a:r>
          </a:p>
          <a:p>
            <a:r>
              <a:rPr lang="en-IN" dirty="0"/>
              <a:t>https://datastudio.google.com/s/s0fWuFGgMFQ</a:t>
            </a:r>
          </a:p>
          <a:p>
            <a:r>
              <a:rPr lang="en-IN" dirty="0"/>
              <a:t>https://datastudio.google.com/s/pD0XrbzuDqU</a:t>
            </a:r>
          </a:p>
          <a:p>
            <a:r>
              <a:rPr lang="en-IN" dirty="0"/>
              <a:t>https://datastudio.google.com/s/l8AfCbt_lxk</a:t>
            </a:r>
          </a:p>
          <a:p>
            <a:r>
              <a:rPr lang="en-IN" dirty="0"/>
              <a:t>https://datastudio.google.com/s/pAxWvDuJH68</a:t>
            </a:r>
          </a:p>
          <a:p>
            <a:endParaRPr lang="en-IN" dirty="0"/>
          </a:p>
        </p:txBody>
      </p:sp>
      <p:sp>
        <p:nvSpPr>
          <p:cNvPr id="3" name="Text Placeholder 2">
            <a:extLst>
              <a:ext uri="{FF2B5EF4-FFF2-40B4-BE49-F238E27FC236}">
                <a16:creationId xmlns:a16="http://schemas.microsoft.com/office/drawing/2014/main" id="{21FB1844-A949-409A-892B-D35A408F6657}"/>
              </a:ext>
            </a:extLst>
          </p:cNvPr>
          <p:cNvSpPr>
            <a:spLocks noGrp="1"/>
          </p:cNvSpPr>
          <p:nvPr>
            <p:ph type="body" sz="quarter" idx="12"/>
          </p:nvPr>
        </p:nvSpPr>
        <p:spPr/>
        <p:txBody>
          <a:bodyPr/>
          <a:lstStyle/>
          <a:p>
            <a:r>
              <a:rPr lang="en-IN" dirty="0"/>
              <a:t>Data Studio Reports</a:t>
            </a:r>
          </a:p>
        </p:txBody>
      </p:sp>
      <p:sp>
        <p:nvSpPr>
          <p:cNvPr id="4" name="Text Placeholder 3">
            <a:extLst>
              <a:ext uri="{FF2B5EF4-FFF2-40B4-BE49-F238E27FC236}">
                <a16:creationId xmlns:a16="http://schemas.microsoft.com/office/drawing/2014/main" id="{984D5C71-B6D9-4BCA-800A-11A743396DAA}"/>
              </a:ext>
            </a:extLst>
          </p:cNvPr>
          <p:cNvSpPr>
            <a:spLocks noGrp="1"/>
          </p:cNvSpPr>
          <p:nvPr>
            <p:ph type="body" sz="quarter" idx="13"/>
          </p:nvPr>
        </p:nvSpPr>
        <p:spPr/>
        <p:txBody>
          <a:bodyPr/>
          <a:lstStyle/>
          <a:p>
            <a:r>
              <a:rPr lang="en-IN" dirty="0"/>
              <a:t>AI platform </a:t>
            </a:r>
            <a:r>
              <a:rPr lang="en-IN" dirty="0" err="1"/>
              <a:t>Jupyter</a:t>
            </a:r>
            <a:r>
              <a:rPr lang="en-IN" dirty="0"/>
              <a:t> notebooks</a:t>
            </a:r>
          </a:p>
        </p:txBody>
      </p:sp>
      <p:sp>
        <p:nvSpPr>
          <p:cNvPr id="5" name="Title 4">
            <a:extLst>
              <a:ext uri="{FF2B5EF4-FFF2-40B4-BE49-F238E27FC236}">
                <a16:creationId xmlns:a16="http://schemas.microsoft.com/office/drawing/2014/main" id="{B020A299-2208-4876-AB8D-CF78F6E1DCED}"/>
              </a:ext>
            </a:extLst>
          </p:cNvPr>
          <p:cNvSpPr>
            <a:spLocks noGrp="1"/>
          </p:cNvSpPr>
          <p:nvPr>
            <p:ph type="title"/>
          </p:nvPr>
        </p:nvSpPr>
        <p:spPr/>
        <p:txBody>
          <a:bodyPr/>
          <a:lstStyle/>
          <a:p>
            <a:r>
              <a:rPr lang="en-IN" dirty="0"/>
              <a:t>Links to the project</a:t>
            </a:r>
          </a:p>
        </p:txBody>
      </p:sp>
      <p:graphicFrame>
        <p:nvGraphicFramePr>
          <p:cNvPr id="6" name="Object 5">
            <a:extLst>
              <a:ext uri="{FF2B5EF4-FFF2-40B4-BE49-F238E27FC236}">
                <a16:creationId xmlns:a16="http://schemas.microsoft.com/office/drawing/2014/main" id="{77418C33-BC86-4011-89A6-AC5475E8CC75}"/>
              </a:ext>
            </a:extLst>
          </p:cNvPr>
          <p:cNvGraphicFramePr>
            <a:graphicFrameLocks noChangeAspect="1"/>
          </p:cNvGraphicFramePr>
          <p:nvPr>
            <p:extLst>
              <p:ext uri="{D42A27DB-BD31-4B8C-83A1-F6EECF244321}">
                <p14:modId xmlns:p14="http://schemas.microsoft.com/office/powerpoint/2010/main" val="212477735"/>
              </p:ext>
            </p:extLst>
          </p:nvPr>
        </p:nvGraphicFramePr>
        <p:xfrm>
          <a:off x="6564653" y="2235796"/>
          <a:ext cx="1042988" cy="490538"/>
        </p:xfrm>
        <a:graphic>
          <a:graphicData uri="http://schemas.openxmlformats.org/presentationml/2006/ole">
            <mc:AlternateContent xmlns:mc="http://schemas.openxmlformats.org/markup-compatibility/2006">
              <mc:Choice xmlns:v="urn:schemas-microsoft-com:vml" Requires="v">
                <p:oleObj spid="_x0000_s66569" name="Packager Shell Object" showAsIcon="1" r:id="rId3" imgW="1042560" imgH="491040" progId="Package">
                  <p:embed/>
                </p:oleObj>
              </mc:Choice>
              <mc:Fallback>
                <p:oleObj name="Packager Shell Object" showAsIcon="1" r:id="rId3" imgW="1042560" imgH="491040" progId="Package">
                  <p:embed/>
                  <p:pic>
                    <p:nvPicPr>
                      <p:cNvPr id="0" name=""/>
                      <p:cNvPicPr/>
                      <p:nvPr/>
                    </p:nvPicPr>
                    <p:blipFill>
                      <a:blip r:embed="rId4"/>
                      <a:stretch>
                        <a:fillRect/>
                      </a:stretch>
                    </p:blipFill>
                    <p:spPr>
                      <a:xfrm>
                        <a:off x="6564653" y="2235796"/>
                        <a:ext cx="1042988" cy="490538"/>
                      </a:xfrm>
                      <a:prstGeom prst="rect">
                        <a:avLst/>
                      </a:prstGeom>
                    </p:spPr>
                  </p:pic>
                </p:oleObj>
              </mc:Fallback>
            </mc:AlternateContent>
          </a:graphicData>
        </a:graphic>
      </p:graphicFrame>
    </p:spTree>
    <p:extLst>
      <p:ext uri="{BB962C8B-B14F-4D97-AF65-F5344CB8AC3E}">
        <p14:creationId xmlns:p14="http://schemas.microsoft.com/office/powerpoint/2010/main" val="3124288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ext Placeholder 4"/>
          <p:cNvSpPr txBox="1">
            <a:spLocks/>
          </p:cNvSpPr>
          <p:nvPr/>
        </p:nvSpPr>
        <p:spPr>
          <a:xfrm>
            <a:off x="457200" y="1447800"/>
            <a:ext cx="11012948" cy="4528953"/>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pPr>
            <a:r>
              <a:rPr lang="en-GB" sz="4400" dirty="0">
                <a:solidFill>
                  <a:schemeClr val="accent1"/>
                </a:solidFill>
                <a:ea typeface="+mj-ea"/>
                <a:cs typeface="+mj-cs"/>
              </a:rPr>
              <a:t>Thank You </a:t>
            </a:r>
          </a:p>
        </p:txBody>
      </p:sp>
      <p:sp>
        <p:nvSpPr>
          <p:cNvPr id="2" name="TextBox 1">
            <a:extLst>
              <a:ext uri="{FF2B5EF4-FFF2-40B4-BE49-F238E27FC236}">
                <a16:creationId xmlns:a16="http://schemas.microsoft.com/office/drawing/2014/main" id="{4742DB53-B487-4077-A4CA-E708A6C45AEB}"/>
              </a:ext>
            </a:extLst>
          </p:cNvPr>
          <p:cNvSpPr txBox="1"/>
          <p:nvPr/>
        </p:nvSpPr>
        <p:spPr>
          <a:xfrm>
            <a:off x="7010400" y="5410200"/>
            <a:ext cx="4724400" cy="923330"/>
          </a:xfrm>
          <a:prstGeom prst="rect">
            <a:avLst/>
          </a:prstGeom>
          <a:noFill/>
        </p:spPr>
        <p:txBody>
          <a:bodyPr wrap="square" rtlCol="0">
            <a:spAutoFit/>
          </a:bodyPr>
          <a:lstStyle/>
          <a:p>
            <a:r>
              <a:rPr lang="en-IN" dirty="0"/>
              <a:t>Shashikumar P</a:t>
            </a:r>
          </a:p>
          <a:p>
            <a:r>
              <a:rPr lang="en-IN" dirty="0"/>
              <a:t>Ph no: 9902743848</a:t>
            </a:r>
          </a:p>
          <a:p>
            <a:r>
              <a:rPr lang="en-IN" dirty="0"/>
              <a:t>Email: shashikumar2020s@gmail.com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i="0" dirty="0">
                <a:solidFill>
                  <a:srgbClr val="F79622"/>
                </a:solidFill>
                <a:effectLst/>
                <a:latin typeface="Ubuntu"/>
              </a:rPr>
              <a:t>Analytics Use-case using GCP </a:t>
            </a:r>
            <a:r>
              <a:rPr lang="en-US" b="1" i="0" dirty="0" err="1">
                <a:solidFill>
                  <a:srgbClr val="F79622"/>
                </a:solidFill>
                <a:effectLst/>
                <a:latin typeface="Ubuntu"/>
              </a:rPr>
              <a:t>BiqQuery</a:t>
            </a:r>
            <a:r>
              <a:rPr lang="en-US" b="1" i="0" dirty="0">
                <a:solidFill>
                  <a:srgbClr val="F79622"/>
                </a:solidFill>
                <a:effectLst/>
                <a:latin typeface="Ubuntu"/>
              </a:rPr>
              <a:t>, Data Studio and Models</a:t>
            </a:r>
          </a:p>
        </p:txBody>
      </p:sp>
      <p:sp>
        <p:nvSpPr>
          <p:cNvPr id="5" name="Text Placeholder 4"/>
          <p:cNvSpPr>
            <a:spLocks noGrp="1"/>
          </p:cNvSpPr>
          <p:nvPr>
            <p:ph type="body" sz="quarter" idx="10"/>
          </p:nvPr>
        </p:nvSpPr>
        <p:spPr>
          <a:xfrm>
            <a:off x="304800" y="1447800"/>
            <a:ext cx="11012948" cy="4528953"/>
          </a:xfrm>
        </p:spPr>
        <p:txBody>
          <a:bodyPr>
            <a:normAutofit fontScale="92500" lnSpcReduction="10000"/>
          </a:bodyPr>
          <a:lstStyle/>
          <a:p>
            <a:pPr algn="l"/>
            <a:r>
              <a:rPr lang="en-US" sz="1800" b="0" i="0" dirty="0">
                <a:solidFill>
                  <a:srgbClr val="081225"/>
                </a:solidFill>
                <a:effectLst/>
                <a:latin typeface="Ubuntu"/>
              </a:rPr>
              <a:t>Using the Google’s Bigquery public dataset </a:t>
            </a:r>
            <a:r>
              <a:rPr lang="en-IN" sz="1800" dirty="0">
                <a:solidFill>
                  <a:srgbClr val="081225"/>
                </a:solidFill>
                <a:latin typeface="Ubuntu"/>
              </a:rPr>
              <a:t>covid19_open_data below analysis are conducted:</a:t>
            </a:r>
            <a:endParaRPr lang="en-US" sz="1800" dirty="0">
              <a:solidFill>
                <a:srgbClr val="081225"/>
              </a:solidFill>
              <a:latin typeface="Ubuntu"/>
            </a:endParaRPr>
          </a:p>
          <a:p>
            <a:pPr marL="285750" indent="-285750" algn="l">
              <a:buFont typeface="Courier New" panose="02070309020205020404" pitchFamily="49" charset="0"/>
              <a:buChar char="o"/>
            </a:pPr>
            <a:endParaRPr lang="en-US" sz="1800" b="0" i="0" dirty="0">
              <a:solidFill>
                <a:srgbClr val="081225"/>
              </a:solidFill>
              <a:effectLst/>
              <a:latin typeface="Ubuntu"/>
            </a:endParaRPr>
          </a:p>
          <a:p>
            <a:pPr marL="285750" indent="-285750" algn="l">
              <a:buFont typeface="Courier New" panose="02070309020205020404" pitchFamily="49" charset="0"/>
              <a:buChar char="o"/>
            </a:pPr>
            <a:r>
              <a:rPr lang="en-US" sz="1800" b="0" i="0" dirty="0">
                <a:solidFill>
                  <a:srgbClr val="081225"/>
                </a:solidFill>
                <a:effectLst/>
                <a:latin typeface="Ubuntu"/>
              </a:rPr>
              <a:t>Infection rate vs Population</a:t>
            </a:r>
          </a:p>
          <a:p>
            <a:pPr algn="l"/>
            <a:endParaRPr lang="en-US" sz="1800" b="0" i="0" dirty="0">
              <a:solidFill>
                <a:srgbClr val="081225"/>
              </a:solidFill>
              <a:effectLst/>
              <a:latin typeface="Ubuntu"/>
            </a:endParaRPr>
          </a:p>
          <a:p>
            <a:pPr marL="285750" indent="-285750" algn="l">
              <a:buFont typeface="Courier New" panose="02070309020205020404" pitchFamily="49" charset="0"/>
              <a:buChar char="o"/>
            </a:pPr>
            <a:r>
              <a:rPr lang="en-US" sz="1800" b="0" i="0" dirty="0">
                <a:solidFill>
                  <a:srgbClr val="081225"/>
                </a:solidFill>
                <a:effectLst/>
                <a:latin typeface="Ubuntu"/>
              </a:rPr>
              <a:t>Infection rate vs testing</a:t>
            </a:r>
          </a:p>
          <a:p>
            <a:pPr algn="l"/>
            <a:endParaRPr lang="en-US" sz="1800" b="0" i="0" dirty="0">
              <a:solidFill>
                <a:srgbClr val="081225"/>
              </a:solidFill>
              <a:effectLst/>
              <a:latin typeface="Ubuntu"/>
            </a:endParaRPr>
          </a:p>
          <a:p>
            <a:pPr marL="285750" indent="-285750" algn="l">
              <a:buFont typeface="Courier New" panose="02070309020205020404" pitchFamily="49" charset="0"/>
              <a:buChar char="o"/>
            </a:pPr>
            <a:r>
              <a:rPr lang="en-US" sz="1800" b="0" i="0" dirty="0">
                <a:solidFill>
                  <a:srgbClr val="081225"/>
                </a:solidFill>
                <a:effectLst/>
                <a:latin typeface="Ubuntu"/>
              </a:rPr>
              <a:t>Fatalities </a:t>
            </a:r>
          </a:p>
          <a:p>
            <a:pPr algn="l"/>
            <a:endParaRPr lang="en-US" sz="1800" dirty="0">
              <a:solidFill>
                <a:srgbClr val="081225"/>
              </a:solidFill>
              <a:latin typeface="Ubuntu"/>
            </a:endParaRPr>
          </a:p>
          <a:p>
            <a:pPr marL="285750" indent="-285750" algn="l">
              <a:buFont typeface="Courier New" panose="02070309020205020404" pitchFamily="49" charset="0"/>
              <a:buChar char="o"/>
            </a:pPr>
            <a:r>
              <a:rPr lang="en-US" sz="1800" b="0" i="0" dirty="0">
                <a:solidFill>
                  <a:srgbClr val="081225"/>
                </a:solidFill>
                <a:effectLst/>
                <a:latin typeface="Ubuntu"/>
              </a:rPr>
              <a:t>Cluster breakouts in certain states</a:t>
            </a:r>
          </a:p>
          <a:p>
            <a:pPr algn="l"/>
            <a:endParaRPr lang="en-US" sz="1800" b="0" i="0" dirty="0">
              <a:solidFill>
                <a:srgbClr val="081225"/>
              </a:solidFill>
              <a:effectLst/>
              <a:latin typeface="Ubuntu"/>
            </a:endParaRPr>
          </a:p>
          <a:p>
            <a:pPr marL="285750" indent="-285750" algn="l">
              <a:buFont typeface="Courier New" panose="02070309020205020404" pitchFamily="49" charset="0"/>
              <a:buChar char="o"/>
            </a:pPr>
            <a:r>
              <a:rPr lang="en-US" sz="1800" b="0" i="0" dirty="0">
                <a:solidFill>
                  <a:srgbClr val="081225"/>
                </a:solidFill>
                <a:effectLst/>
                <a:latin typeface="Ubuntu"/>
              </a:rPr>
              <a:t>Show the data on a map </a:t>
            </a:r>
          </a:p>
          <a:p>
            <a:pPr algn="l"/>
            <a:endParaRPr lang="en-US" sz="1800" b="0" i="0" dirty="0">
              <a:solidFill>
                <a:srgbClr val="081225"/>
              </a:solidFill>
              <a:effectLst/>
              <a:latin typeface="Ubuntu"/>
            </a:endParaRPr>
          </a:p>
          <a:p>
            <a:pPr marL="285750" indent="-285750" algn="l">
              <a:buFont typeface="Courier New" panose="02070309020205020404" pitchFamily="49" charset="0"/>
              <a:buChar char="o"/>
            </a:pPr>
            <a:r>
              <a:rPr lang="en-US" b="0" i="0" dirty="0">
                <a:solidFill>
                  <a:srgbClr val="081225"/>
                </a:solidFill>
                <a:effectLst/>
                <a:latin typeface="Ubuntu"/>
              </a:rPr>
              <a:t>Using BigQuery, prepare a predictive model on how the infection will look for a second wave coming for COID-19 in Jan/Feb-2021</a:t>
            </a:r>
            <a:endParaRPr lang="en-GB" sz="2400" dirty="0">
              <a:solidFill>
                <a:schemeClr val="accent1"/>
              </a:solidFill>
              <a:ea typeface="+mj-ea"/>
              <a:cs typeface="+mj-cs"/>
            </a:endParaRPr>
          </a:p>
          <a:p>
            <a:pPr>
              <a:lnSpc>
                <a:spcPct val="120000"/>
              </a:lnSpc>
              <a:spcBef>
                <a:spcPts val="0"/>
              </a:spcBef>
            </a:pPr>
            <a:endParaRPr lang="en-GB" sz="1400" dirty="0"/>
          </a:p>
          <a:p>
            <a:pPr>
              <a:lnSpc>
                <a:spcPct val="120000"/>
              </a:lnSpc>
              <a:spcBef>
                <a:spcPts val="0"/>
              </a:spcBef>
            </a:pPr>
            <a:endParaRPr lang="en-GB" sz="1400" dirty="0"/>
          </a:p>
          <a:p>
            <a:pPr>
              <a:lnSpc>
                <a:spcPct val="120000"/>
              </a:lnSpc>
              <a:spcBef>
                <a:spcPts val="0"/>
              </a:spcBef>
            </a:pPr>
            <a:endParaRPr lang="en-GB"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r>
              <a:rPr lang="en-US" dirty="0"/>
              <a:t>Problem Being Solved</a:t>
            </a:r>
          </a:p>
        </p:txBody>
      </p:sp>
      <p:sp>
        <p:nvSpPr>
          <p:cNvPr id="6" name="Text Placeholder 5"/>
          <p:cNvSpPr txBox="1">
            <a:spLocks/>
          </p:cNvSpPr>
          <p:nvPr/>
        </p:nvSpPr>
        <p:spPr>
          <a:xfrm>
            <a:off x="227348" y="1219200"/>
            <a:ext cx="10669252" cy="55626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a:t>
            </a:r>
            <a:r>
              <a:rPr lang="en-US" sz="1800" dirty="0"/>
              <a:t>. Obtain insights on how </a:t>
            </a:r>
            <a:r>
              <a:rPr lang="en-US" sz="1800" dirty="0" err="1"/>
              <a:t>covid</a:t>
            </a:r>
            <a:r>
              <a:rPr lang="en-US" sz="1800" dirty="0"/>
              <a:t> infection rate affects the population of a particular country ?</a:t>
            </a:r>
          </a:p>
          <a:p>
            <a:endParaRPr lang="en-US" sz="1800" dirty="0"/>
          </a:p>
          <a:p>
            <a:r>
              <a:rPr lang="en-US" sz="1800" dirty="0"/>
              <a:t>2. Understand how </a:t>
            </a:r>
            <a:r>
              <a:rPr lang="en-US" sz="1800" dirty="0" err="1"/>
              <a:t>covid</a:t>
            </a:r>
            <a:r>
              <a:rPr lang="en-US" sz="1800" dirty="0"/>
              <a:t> infection rates changes with the total </a:t>
            </a:r>
            <a:r>
              <a:rPr lang="en-US" sz="1800" dirty="0" err="1"/>
              <a:t>testings</a:t>
            </a:r>
            <a:r>
              <a:rPr lang="en-US" sz="1800" dirty="0"/>
              <a:t> done in a country ?</a:t>
            </a:r>
          </a:p>
          <a:p>
            <a:endParaRPr lang="en-US" sz="1800" dirty="0"/>
          </a:p>
          <a:p>
            <a:r>
              <a:rPr lang="en-US" sz="1800" dirty="0"/>
              <a:t>3. Study the Fatality counts across all nations</a:t>
            </a:r>
          </a:p>
          <a:p>
            <a:endParaRPr lang="en-US" sz="1800" dirty="0"/>
          </a:p>
          <a:p>
            <a:r>
              <a:rPr lang="en-US" sz="1800" dirty="0"/>
              <a:t>4. Study the cluster breakouts in certain states in US across all the weeks in 2020.</a:t>
            </a:r>
          </a:p>
          <a:p>
            <a:endParaRPr lang="en-US" sz="1800" dirty="0"/>
          </a:p>
          <a:p>
            <a:r>
              <a:rPr lang="en-US" sz="1800" dirty="0"/>
              <a:t>5. Visualize the Fatalities cases on the Map</a:t>
            </a:r>
          </a:p>
          <a:p>
            <a:endParaRPr lang="en-US" sz="1800" dirty="0"/>
          </a:p>
          <a:p>
            <a:r>
              <a:rPr lang="en-US" sz="1800" dirty="0"/>
              <a:t>6. Build a Machine learning model using the Google public dataset to forecast how the infection will look for a second wave coming for COID-19 in Jan/Feb-2021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7348" y="1219200"/>
            <a:ext cx="9602452" cy="5105400"/>
          </a:xfrm>
        </p:spPr>
        <p:txBody>
          <a:bodyPr/>
          <a:lstStyle/>
          <a:p>
            <a:endParaRPr lang="en-US" b="0" dirty="0"/>
          </a:p>
        </p:txBody>
      </p:sp>
      <p:sp>
        <p:nvSpPr>
          <p:cNvPr id="4" name="Title 3"/>
          <p:cNvSpPr>
            <a:spLocks noGrp="1"/>
          </p:cNvSpPr>
          <p:nvPr>
            <p:ph type="title"/>
          </p:nvPr>
        </p:nvSpPr>
        <p:spPr/>
        <p:txBody>
          <a:bodyPr/>
          <a:lstStyle/>
          <a:p>
            <a:r>
              <a:rPr lang="en-US" dirty="0"/>
              <a:t>Technology/Tool/Stack</a:t>
            </a:r>
          </a:p>
        </p:txBody>
      </p:sp>
      <p:pic>
        <p:nvPicPr>
          <p:cNvPr id="3" name="Picture 2">
            <a:extLst>
              <a:ext uri="{FF2B5EF4-FFF2-40B4-BE49-F238E27FC236}">
                <a16:creationId xmlns:a16="http://schemas.microsoft.com/office/drawing/2014/main" id="{35B541E2-D48E-446A-A9E7-2965E6BE4699}"/>
              </a:ext>
            </a:extLst>
          </p:cNvPr>
          <p:cNvPicPr>
            <a:picLocks noChangeAspect="1"/>
          </p:cNvPicPr>
          <p:nvPr/>
        </p:nvPicPr>
        <p:blipFill>
          <a:blip r:embed="rId2"/>
          <a:stretch>
            <a:fillRect/>
          </a:stretch>
        </p:blipFill>
        <p:spPr>
          <a:xfrm>
            <a:off x="227348" y="2757487"/>
            <a:ext cx="2343150" cy="1343025"/>
          </a:xfrm>
          <a:prstGeom prst="rect">
            <a:avLst/>
          </a:prstGeom>
        </p:spPr>
      </p:pic>
      <p:pic>
        <p:nvPicPr>
          <p:cNvPr id="7" name="Picture 6">
            <a:extLst>
              <a:ext uri="{FF2B5EF4-FFF2-40B4-BE49-F238E27FC236}">
                <a16:creationId xmlns:a16="http://schemas.microsoft.com/office/drawing/2014/main" id="{9D4B6E22-820F-41DC-8CD2-3DB91C9EE84C}"/>
              </a:ext>
            </a:extLst>
          </p:cNvPr>
          <p:cNvPicPr>
            <a:picLocks noChangeAspect="1"/>
          </p:cNvPicPr>
          <p:nvPr/>
        </p:nvPicPr>
        <p:blipFill>
          <a:blip r:embed="rId3"/>
          <a:stretch>
            <a:fillRect/>
          </a:stretch>
        </p:blipFill>
        <p:spPr>
          <a:xfrm>
            <a:off x="5088354" y="1280708"/>
            <a:ext cx="1541046" cy="1573490"/>
          </a:xfrm>
          <a:prstGeom prst="rect">
            <a:avLst/>
          </a:prstGeom>
        </p:spPr>
      </p:pic>
      <p:pic>
        <p:nvPicPr>
          <p:cNvPr id="9" name="Picture 8">
            <a:extLst>
              <a:ext uri="{FF2B5EF4-FFF2-40B4-BE49-F238E27FC236}">
                <a16:creationId xmlns:a16="http://schemas.microsoft.com/office/drawing/2014/main" id="{A743C815-254E-43C5-AB92-F44E29AB3BA8}"/>
              </a:ext>
            </a:extLst>
          </p:cNvPr>
          <p:cNvPicPr>
            <a:picLocks noChangeAspect="1"/>
          </p:cNvPicPr>
          <p:nvPr/>
        </p:nvPicPr>
        <p:blipFill>
          <a:blip r:embed="rId4"/>
          <a:stretch>
            <a:fillRect/>
          </a:stretch>
        </p:blipFill>
        <p:spPr>
          <a:xfrm>
            <a:off x="4113567" y="4286997"/>
            <a:ext cx="3352800" cy="1828800"/>
          </a:xfrm>
          <a:prstGeom prst="rect">
            <a:avLst/>
          </a:prstGeom>
        </p:spPr>
      </p:pic>
      <p:cxnSp>
        <p:nvCxnSpPr>
          <p:cNvPr id="11" name="Straight Arrow Connector 10">
            <a:extLst>
              <a:ext uri="{FF2B5EF4-FFF2-40B4-BE49-F238E27FC236}">
                <a16:creationId xmlns:a16="http://schemas.microsoft.com/office/drawing/2014/main" id="{0E3C04E5-C1DF-4776-AA4E-0831FBA5BAC1}"/>
              </a:ext>
            </a:extLst>
          </p:cNvPr>
          <p:cNvCxnSpPr/>
          <p:nvPr/>
        </p:nvCxnSpPr>
        <p:spPr>
          <a:xfrm flipV="1">
            <a:off x="2895600" y="2324100"/>
            <a:ext cx="1752600" cy="53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F8EE45-5890-4A06-A70C-075FEDCB0A7C}"/>
              </a:ext>
            </a:extLst>
          </p:cNvPr>
          <p:cNvCxnSpPr>
            <a:cxnSpLocks/>
          </p:cNvCxnSpPr>
          <p:nvPr/>
        </p:nvCxnSpPr>
        <p:spPr>
          <a:xfrm>
            <a:off x="2935310" y="4286997"/>
            <a:ext cx="1712890" cy="589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F5801A-9110-43D3-B5FC-9D80C38D2F46}"/>
              </a:ext>
            </a:extLst>
          </p:cNvPr>
          <p:cNvCxnSpPr/>
          <p:nvPr/>
        </p:nvCxnSpPr>
        <p:spPr>
          <a:xfrm flipH="1">
            <a:off x="3048000" y="2757487"/>
            <a:ext cx="1600200" cy="44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07593" y="1676400"/>
            <a:ext cx="11355052" cy="4876800"/>
          </a:xfrm>
        </p:spPr>
        <p:txBody>
          <a:bodyPr/>
          <a:lstStyle/>
          <a:p>
            <a:pPr marL="285750" indent="-285750">
              <a:buFontTx/>
              <a:buChar char="-"/>
            </a:pPr>
            <a:r>
              <a:rPr lang="en-US" b="0" dirty="0"/>
              <a:t>Solution include injecting a data from BigQuery into AI platform jupyter notebook</a:t>
            </a:r>
          </a:p>
          <a:p>
            <a:endParaRPr lang="en-US" b="0" dirty="0"/>
          </a:p>
          <a:p>
            <a:pPr marL="285750" indent="-285750">
              <a:buFontTx/>
              <a:buChar char="-"/>
            </a:pPr>
            <a:r>
              <a:rPr lang="en-US" b="0" dirty="0"/>
              <a:t>Perform Preprocessing steps which are Data cleaning, Feature Engineering, Feature crossing with the help of Pandas and Numpy libraries</a:t>
            </a:r>
          </a:p>
          <a:p>
            <a:endParaRPr lang="en-US" b="0" dirty="0"/>
          </a:p>
          <a:p>
            <a:pPr marL="285750" indent="-285750">
              <a:buFontTx/>
              <a:buChar char="-"/>
            </a:pPr>
            <a:r>
              <a:rPr lang="en-US" b="0" dirty="0"/>
              <a:t>Perform exploratory data analysis on preprocessed data to obtain insights with the help of Matplotlib and Seaborn visualization library</a:t>
            </a:r>
          </a:p>
          <a:p>
            <a:endParaRPr lang="en-US" b="0" dirty="0"/>
          </a:p>
          <a:p>
            <a:pPr marL="285750" indent="-285750">
              <a:buFontTx/>
              <a:buChar char="-"/>
            </a:pPr>
            <a:r>
              <a:rPr lang="en-US" b="0" dirty="0"/>
              <a:t>Write the data into Bigquery table and explore the same in Google Data Studio by building Dashboards</a:t>
            </a:r>
          </a:p>
          <a:p>
            <a:endParaRPr lang="en-US" b="0" dirty="0"/>
          </a:p>
          <a:p>
            <a:pPr marL="285750" indent="-285750">
              <a:buFontTx/>
              <a:buChar char="-"/>
            </a:pPr>
            <a:r>
              <a:rPr lang="en-US" b="0" dirty="0"/>
              <a:t>Machine learning and time-series forecasting techniques are applied in order to obtain a best model which can forecast how the infection will look like beyond and end of the data which is available to us.</a:t>
            </a:r>
          </a:p>
          <a:p>
            <a:pPr marL="285750" indent="-285750">
              <a:buFontTx/>
              <a:buChar char="-"/>
            </a:pPr>
            <a:endParaRPr lang="en-US" b="0" dirty="0"/>
          </a:p>
          <a:p>
            <a:endParaRPr lang="en-US" b="0" dirty="0"/>
          </a:p>
        </p:txBody>
      </p:sp>
      <p:sp>
        <p:nvSpPr>
          <p:cNvPr id="4" name="Title 3"/>
          <p:cNvSpPr>
            <a:spLocks noGrp="1"/>
          </p:cNvSpPr>
          <p:nvPr>
            <p:ph type="title"/>
          </p:nvPr>
        </p:nvSpPr>
        <p:spPr/>
        <p:txBody>
          <a:bodyPr/>
          <a:lstStyle/>
          <a:p>
            <a:r>
              <a:rPr lang="en-US" dirty="0"/>
              <a:t>Solution Architecture</a:t>
            </a:r>
          </a:p>
        </p:txBody>
      </p:sp>
    </p:spTree>
    <p:extLst>
      <p:ext uri="{BB962C8B-B14F-4D97-AF65-F5344CB8AC3E}">
        <p14:creationId xmlns:p14="http://schemas.microsoft.com/office/powerpoint/2010/main" val="374899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7348" y="1219200"/>
            <a:ext cx="9602452" cy="743987"/>
          </a:xfrm>
        </p:spPr>
        <p:txBody>
          <a:bodyPr/>
          <a:lstStyle/>
          <a:p>
            <a:endParaRPr lang="en-US" b="0" dirty="0"/>
          </a:p>
        </p:txBody>
      </p:sp>
      <p:sp>
        <p:nvSpPr>
          <p:cNvPr id="4" name="Title 3"/>
          <p:cNvSpPr>
            <a:spLocks noGrp="1"/>
          </p:cNvSpPr>
          <p:nvPr>
            <p:ph type="title"/>
          </p:nvPr>
        </p:nvSpPr>
        <p:spPr>
          <a:xfrm>
            <a:off x="227348" y="0"/>
            <a:ext cx="11125236" cy="743987"/>
          </a:xfrm>
        </p:spPr>
        <p:txBody>
          <a:bodyPr/>
          <a:lstStyle/>
          <a:p>
            <a:endParaRPr lang="en-US" dirty="0"/>
          </a:p>
        </p:txBody>
      </p:sp>
      <p:pic>
        <p:nvPicPr>
          <p:cNvPr id="3" name="Picture 2">
            <a:extLst>
              <a:ext uri="{FF2B5EF4-FFF2-40B4-BE49-F238E27FC236}">
                <a16:creationId xmlns:a16="http://schemas.microsoft.com/office/drawing/2014/main" id="{B7D29334-62D9-4DFE-9A08-6328A39DDE97}"/>
              </a:ext>
            </a:extLst>
          </p:cNvPr>
          <p:cNvPicPr>
            <a:picLocks noChangeAspect="1"/>
          </p:cNvPicPr>
          <p:nvPr/>
        </p:nvPicPr>
        <p:blipFill>
          <a:blip r:embed="rId2"/>
          <a:stretch>
            <a:fillRect/>
          </a:stretch>
        </p:blipFill>
        <p:spPr>
          <a:xfrm>
            <a:off x="0" y="0"/>
            <a:ext cx="6096000" cy="2222686"/>
          </a:xfrm>
          <a:prstGeom prst="rect">
            <a:avLst/>
          </a:prstGeom>
        </p:spPr>
      </p:pic>
      <p:pic>
        <p:nvPicPr>
          <p:cNvPr id="7" name="Picture 6">
            <a:extLst>
              <a:ext uri="{FF2B5EF4-FFF2-40B4-BE49-F238E27FC236}">
                <a16:creationId xmlns:a16="http://schemas.microsoft.com/office/drawing/2014/main" id="{E08E3293-0FA9-449E-9EB7-E5C1EB22CB40}"/>
              </a:ext>
            </a:extLst>
          </p:cNvPr>
          <p:cNvPicPr>
            <a:picLocks noChangeAspect="1"/>
          </p:cNvPicPr>
          <p:nvPr/>
        </p:nvPicPr>
        <p:blipFill>
          <a:blip r:embed="rId3"/>
          <a:stretch>
            <a:fillRect/>
          </a:stretch>
        </p:blipFill>
        <p:spPr>
          <a:xfrm>
            <a:off x="5519" y="2222686"/>
            <a:ext cx="6019800" cy="2000766"/>
          </a:xfrm>
          <a:prstGeom prst="rect">
            <a:avLst/>
          </a:prstGeom>
        </p:spPr>
      </p:pic>
      <p:pic>
        <p:nvPicPr>
          <p:cNvPr id="9" name="Picture 8">
            <a:extLst>
              <a:ext uri="{FF2B5EF4-FFF2-40B4-BE49-F238E27FC236}">
                <a16:creationId xmlns:a16="http://schemas.microsoft.com/office/drawing/2014/main" id="{24DCCC19-8754-4F4C-BAA2-6CEE61E76E17}"/>
              </a:ext>
            </a:extLst>
          </p:cNvPr>
          <p:cNvPicPr>
            <a:picLocks noChangeAspect="1"/>
          </p:cNvPicPr>
          <p:nvPr/>
        </p:nvPicPr>
        <p:blipFill>
          <a:blip r:embed="rId4"/>
          <a:stretch>
            <a:fillRect/>
          </a:stretch>
        </p:blipFill>
        <p:spPr>
          <a:xfrm>
            <a:off x="6124825" y="120743"/>
            <a:ext cx="5894067" cy="1981199"/>
          </a:xfrm>
          <a:prstGeom prst="rect">
            <a:avLst/>
          </a:prstGeom>
        </p:spPr>
      </p:pic>
      <p:pic>
        <p:nvPicPr>
          <p:cNvPr id="11" name="Picture 10">
            <a:extLst>
              <a:ext uri="{FF2B5EF4-FFF2-40B4-BE49-F238E27FC236}">
                <a16:creationId xmlns:a16="http://schemas.microsoft.com/office/drawing/2014/main" id="{836B5E04-5959-4C9A-ADDA-980EE612B8F1}"/>
              </a:ext>
            </a:extLst>
          </p:cNvPr>
          <p:cNvPicPr>
            <a:picLocks noChangeAspect="1"/>
          </p:cNvPicPr>
          <p:nvPr/>
        </p:nvPicPr>
        <p:blipFill>
          <a:blip r:embed="rId5"/>
          <a:stretch>
            <a:fillRect/>
          </a:stretch>
        </p:blipFill>
        <p:spPr>
          <a:xfrm>
            <a:off x="6076682" y="2222685"/>
            <a:ext cx="5964748" cy="2062859"/>
          </a:xfrm>
          <a:prstGeom prst="rect">
            <a:avLst/>
          </a:prstGeom>
        </p:spPr>
      </p:pic>
      <p:pic>
        <p:nvPicPr>
          <p:cNvPr id="13" name="Picture 12">
            <a:extLst>
              <a:ext uri="{FF2B5EF4-FFF2-40B4-BE49-F238E27FC236}">
                <a16:creationId xmlns:a16="http://schemas.microsoft.com/office/drawing/2014/main" id="{B4FEEBBF-3B8D-4604-99D9-A73A93710D52}"/>
              </a:ext>
            </a:extLst>
          </p:cNvPr>
          <p:cNvPicPr>
            <a:picLocks noChangeAspect="1"/>
          </p:cNvPicPr>
          <p:nvPr/>
        </p:nvPicPr>
        <p:blipFill>
          <a:blip r:embed="rId6"/>
          <a:stretch>
            <a:fillRect/>
          </a:stretch>
        </p:blipFill>
        <p:spPr>
          <a:xfrm>
            <a:off x="3614987" y="4283398"/>
            <a:ext cx="5019675" cy="2572456"/>
          </a:xfrm>
          <a:prstGeom prst="rect">
            <a:avLst/>
          </a:prstGeom>
        </p:spPr>
      </p:pic>
    </p:spTree>
    <p:extLst>
      <p:ext uri="{BB962C8B-B14F-4D97-AF65-F5344CB8AC3E}">
        <p14:creationId xmlns:p14="http://schemas.microsoft.com/office/powerpoint/2010/main" val="654311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4E46FD-6BDD-4A85-BBF8-AAAE8C3F30C3}"/>
              </a:ext>
            </a:extLst>
          </p:cNvPr>
          <p:cNvPicPr>
            <a:picLocks noChangeAspect="1"/>
          </p:cNvPicPr>
          <p:nvPr/>
        </p:nvPicPr>
        <p:blipFill>
          <a:blip r:embed="rId2"/>
          <a:stretch>
            <a:fillRect/>
          </a:stretch>
        </p:blipFill>
        <p:spPr>
          <a:xfrm>
            <a:off x="0" y="0"/>
            <a:ext cx="4876349" cy="2667000"/>
          </a:xfrm>
          <a:prstGeom prst="rect">
            <a:avLst/>
          </a:prstGeom>
        </p:spPr>
      </p:pic>
      <p:pic>
        <p:nvPicPr>
          <p:cNvPr id="5" name="Picture 4">
            <a:extLst>
              <a:ext uri="{FF2B5EF4-FFF2-40B4-BE49-F238E27FC236}">
                <a16:creationId xmlns:a16="http://schemas.microsoft.com/office/drawing/2014/main" id="{798C1F90-751A-46B4-92CC-2525312E7361}"/>
              </a:ext>
            </a:extLst>
          </p:cNvPr>
          <p:cNvPicPr>
            <a:picLocks noChangeAspect="1"/>
          </p:cNvPicPr>
          <p:nvPr/>
        </p:nvPicPr>
        <p:blipFill>
          <a:blip r:embed="rId3"/>
          <a:stretch>
            <a:fillRect/>
          </a:stretch>
        </p:blipFill>
        <p:spPr>
          <a:xfrm>
            <a:off x="4884817" y="11290"/>
            <a:ext cx="5706984" cy="2667000"/>
          </a:xfrm>
          <a:prstGeom prst="rect">
            <a:avLst/>
          </a:prstGeom>
        </p:spPr>
      </p:pic>
      <p:pic>
        <p:nvPicPr>
          <p:cNvPr id="7" name="Picture 6">
            <a:extLst>
              <a:ext uri="{FF2B5EF4-FFF2-40B4-BE49-F238E27FC236}">
                <a16:creationId xmlns:a16="http://schemas.microsoft.com/office/drawing/2014/main" id="{A223C8A6-D1A7-4108-9B8B-4BDAD006A46A}"/>
              </a:ext>
            </a:extLst>
          </p:cNvPr>
          <p:cNvPicPr>
            <a:picLocks noChangeAspect="1"/>
          </p:cNvPicPr>
          <p:nvPr/>
        </p:nvPicPr>
        <p:blipFill>
          <a:blip r:embed="rId4"/>
          <a:stretch>
            <a:fillRect/>
          </a:stretch>
        </p:blipFill>
        <p:spPr>
          <a:xfrm>
            <a:off x="152400" y="3429000"/>
            <a:ext cx="7489572" cy="2819400"/>
          </a:xfrm>
          <a:prstGeom prst="rect">
            <a:avLst/>
          </a:prstGeom>
        </p:spPr>
      </p:pic>
      <p:pic>
        <p:nvPicPr>
          <p:cNvPr id="9" name="Picture 8">
            <a:extLst>
              <a:ext uri="{FF2B5EF4-FFF2-40B4-BE49-F238E27FC236}">
                <a16:creationId xmlns:a16="http://schemas.microsoft.com/office/drawing/2014/main" id="{299F9544-C119-4F72-9B02-FA1BE8F74A13}"/>
              </a:ext>
            </a:extLst>
          </p:cNvPr>
          <p:cNvPicPr>
            <a:picLocks noChangeAspect="1"/>
          </p:cNvPicPr>
          <p:nvPr/>
        </p:nvPicPr>
        <p:blipFill>
          <a:blip r:embed="rId5"/>
          <a:stretch>
            <a:fillRect/>
          </a:stretch>
        </p:blipFill>
        <p:spPr>
          <a:xfrm>
            <a:off x="7738309" y="3895724"/>
            <a:ext cx="3539291" cy="2224697"/>
          </a:xfrm>
          <a:prstGeom prst="rect">
            <a:avLst/>
          </a:prstGeom>
        </p:spPr>
      </p:pic>
    </p:spTree>
    <p:extLst>
      <p:ext uri="{BB962C8B-B14F-4D97-AF65-F5344CB8AC3E}">
        <p14:creationId xmlns:p14="http://schemas.microsoft.com/office/powerpoint/2010/main" val="349191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7348" y="1219200"/>
            <a:ext cx="9602452" cy="3962400"/>
          </a:xfrm>
        </p:spPr>
        <p:txBody>
          <a:bodyPr/>
          <a:lstStyle/>
          <a:p>
            <a:pPr marL="285750" indent="-285750">
              <a:buFontTx/>
              <a:buChar char="-"/>
            </a:pPr>
            <a:r>
              <a:rPr lang="en-US" b="0" dirty="0"/>
              <a:t>Insufficient volume of data – Current data set has the begin date 01-01-2020 with which the ML model tends to fail to understand the seasonality in the datapoints across a year and generalize the data well</a:t>
            </a:r>
          </a:p>
          <a:p>
            <a:pPr marL="285750" indent="-285750">
              <a:buFontTx/>
              <a:buChar char="-"/>
            </a:pPr>
            <a:endParaRPr lang="en-US" b="0" dirty="0"/>
          </a:p>
          <a:p>
            <a:pPr marL="285750" indent="-285750">
              <a:buFontTx/>
              <a:buChar char="-"/>
            </a:pPr>
            <a:r>
              <a:rPr lang="en-US" b="0" dirty="0"/>
              <a:t>Data quality – Too many </a:t>
            </a:r>
            <a:r>
              <a:rPr lang="en-US" b="0" dirty="0" err="1"/>
              <a:t>NaN</a:t>
            </a:r>
            <a:r>
              <a:rPr lang="en-US" b="0" dirty="0"/>
              <a:t> values in fields: confirmed cases and new cases in  populated countries like China which poses the challenge to study the infection rates</a:t>
            </a:r>
          </a:p>
          <a:p>
            <a:pPr marL="285750" indent="-285750">
              <a:buFontTx/>
              <a:buChar char="-"/>
            </a:pPr>
            <a:endParaRPr lang="en-US" b="0" dirty="0"/>
          </a:p>
          <a:p>
            <a:pPr marL="285750" indent="-285750">
              <a:buFontTx/>
              <a:buChar char="-"/>
            </a:pPr>
            <a:r>
              <a:rPr lang="en-US" b="0" dirty="0"/>
              <a:t>Miss match and overlap in country code and country name</a:t>
            </a:r>
          </a:p>
        </p:txBody>
      </p:sp>
      <p:sp>
        <p:nvSpPr>
          <p:cNvPr id="4" name="Title 3"/>
          <p:cNvSpPr>
            <a:spLocks noGrp="1"/>
          </p:cNvSpPr>
          <p:nvPr>
            <p:ph type="title"/>
          </p:nvPr>
        </p:nvSpPr>
        <p:spPr/>
        <p:txBody>
          <a:bodyPr/>
          <a:lstStyle/>
          <a:p>
            <a:r>
              <a:rPr lang="en-US" dirty="0"/>
              <a:t>Challenges Faced</a:t>
            </a:r>
          </a:p>
        </p:txBody>
      </p:sp>
    </p:spTree>
    <p:extLst>
      <p:ext uri="{BB962C8B-B14F-4D97-AF65-F5344CB8AC3E}">
        <p14:creationId xmlns:p14="http://schemas.microsoft.com/office/powerpoint/2010/main" val="492089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r>
              <a:rPr lang="en-US" dirty="0"/>
              <a:t>Future enhancements</a:t>
            </a:r>
          </a:p>
        </p:txBody>
      </p:sp>
      <p:sp>
        <p:nvSpPr>
          <p:cNvPr id="5" name="Oval 20">
            <a:extLst>
              <a:ext uri="{FF2B5EF4-FFF2-40B4-BE49-F238E27FC236}">
                <a16:creationId xmlns:a16="http://schemas.microsoft.com/office/drawing/2014/main" id="{704A5916-FAB5-47B8-ADED-506C29D2DF88}"/>
              </a:ext>
            </a:extLst>
          </p:cNvPr>
          <p:cNvSpPr/>
          <p:nvPr/>
        </p:nvSpPr>
        <p:spPr>
          <a:xfrm>
            <a:off x="1060576" y="4067008"/>
            <a:ext cx="1149224" cy="113635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2</a:t>
            </a:r>
          </a:p>
        </p:txBody>
      </p:sp>
      <p:sp>
        <p:nvSpPr>
          <p:cNvPr id="7" name="Oval 20">
            <a:extLst>
              <a:ext uri="{FF2B5EF4-FFF2-40B4-BE49-F238E27FC236}">
                <a16:creationId xmlns:a16="http://schemas.microsoft.com/office/drawing/2014/main" id="{0D21AC2C-CF64-42E1-B0AE-5249CB6E94BE}"/>
              </a:ext>
            </a:extLst>
          </p:cNvPr>
          <p:cNvSpPr/>
          <p:nvPr/>
        </p:nvSpPr>
        <p:spPr>
          <a:xfrm>
            <a:off x="949703" y="1552408"/>
            <a:ext cx="1149224" cy="113635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1</a:t>
            </a:r>
          </a:p>
        </p:txBody>
      </p:sp>
      <p:sp>
        <p:nvSpPr>
          <p:cNvPr id="8" name="CustomShape 12"/>
          <p:cNvSpPr/>
          <p:nvPr/>
        </p:nvSpPr>
        <p:spPr>
          <a:xfrm>
            <a:off x="2954296" y="1461804"/>
            <a:ext cx="5046703" cy="122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ct val="0"/>
              </a:spcBef>
            </a:pPr>
            <a:r>
              <a:rPr lang="en-IN" sz="1400" dirty="0">
                <a:solidFill>
                  <a:schemeClr val="accent1"/>
                </a:solidFill>
                <a:latin typeface="+mj-lt"/>
                <a:ea typeface="+mj-ea"/>
                <a:cs typeface="+mj-cs"/>
              </a:rPr>
              <a:t>Data Quality</a:t>
            </a:r>
          </a:p>
          <a:p>
            <a:pPr>
              <a:lnSpc>
                <a:spcPct val="90000"/>
              </a:lnSpc>
              <a:spcBef>
                <a:spcPct val="0"/>
              </a:spcBef>
            </a:pPr>
            <a:endParaRPr lang="en-IN" sz="1400" dirty="0">
              <a:solidFill>
                <a:schemeClr val="accent1"/>
              </a:solidFill>
              <a:latin typeface="+mj-lt"/>
              <a:ea typeface="+mj-ea"/>
              <a:cs typeface="+mj-cs"/>
            </a:endParaRPr>
          </a:p>
          <a:p>
            <a:pPr marL="285750" indent="-285750">
              <a:lnSpc>
                <a:spcPct val="90000"/>
              </a:lnSpc>
              <a:spcBef>
                <a:spcPct val="0"/>
              </a:spcBef>
              <a:buFontTx/>
              <a:buChar char="-"/>
            </a:pPr>
            <a:r>
              <a:rPr lang="en-IN" sz="1600" dirty="0"/>
              <a:t>Avoid Nan values</a:t>
            </a:r>
          </a:p>
          <a:p>
            <a:pPr marL="285750" indent="-285750">
              <a:lnSpc>
                <a:spcPct val="90000"/>
              </a:lnSpc>
              <a:spcBef>
                <a:spcPct val="0"/>
              </a:spcBef>
              <a:buFontTx/>
              <a:buChar char="-"/>
            </a:pPr>
            <a:r>
              <a:rPr lang="en-IN" sz="1600" dirty="0"/>
              <a:t>Handling missing values and outliers</a:t>
            </a:r>
          </a:p>
        </p:txBody>
      </p:sp>
      <p:sp>
        <p:nvSpPr>
          <p:cNvPr id="9" name="CustomShape 13"/>
          <p:cNvSpPr/>
          <p:nvPr/>
        </p:nvSpPr>
        <p:spPr>
          <a:xfrm>
            <a:off x="2941787" y="3909536"/>
            <a:ext cx="3691440" cy="32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ct val="0"/>
              </a:spcBef>
            </a:pPr>
            <a:r>
              <a:rPr lang="en-IN" sz="1400" dirty="0">
                <a:solidFill>
                  <a:schemeClr val="accent1"/>
                </a:solidFill>
                <a:latin typeface="+mj-lt"/>
                <a:ea typeface="+mj-ea"/>
                <a:cs typeface="+mj-cs"/>
              </a:rPr>
              <a:t>Pipeline development</a:t>
            </a:r>
          </a:p>
        </p:txBody>
      </p:sp>
      <p:sp>
        <p:nvSpPr>
          <p:cNvPr id="10" name="Rectangle 9"/>
          <p:cNvSpPr/>
          <p:nvPr/>
        </p:nvSpPr>
        <p:spPr>
          <a:xfrm>
            <a:off x="2954297" y="4290653"/>
            <a:ext cx="6096000" cy="1569660"/>
          </a:xfrm>
          <a:prstGeom prst="rect">
            <a:avLst/>
          </a:prstGeom>
        </p:spPr>
        <p:txBody>
          <a:bodyPr>
            <a:spAutoFit/>
          </a:bodyPr>
          <a:lstStyle/>
          <a:p>
            <a:r>
              <a:rPr lang="en-US" sz="1600" dirty="0"/>
              <a:t>Machine learning pipeline which enables:</a:t>
            </a:r>
          </a:p>
          <a:p>
            <a:pPr marL="285750" indent="-285750">
              <a:buFontTx/>
              <a:buChar char="-"/>
            </a:pPr>
            <a:r>
              <a:rPr lang="en-US" sz="1600" dirty="0"/>
              <a:t>Streaming of live data</a:t>
            </a:r>
          </a:p>
          <a:p>
            <a:pPr marL="285750" indent="-285750">
              <a:buFontTx/>
              <a:buChar char="-"/>
            </a:pPr>
            <a:r>
              <a:rPr lang="en-US" sz="1600" dirty="0"/>
              <a:t>Live forecasting and update of model scores and accuracy</a:t>
            </a:r>
          </a:p>
          <a:p>
            <a:pPr marL="285750" indent="-285750">
              <a:buFontTx/>
              <a:buChar char="-"/>
            </a:pPr>
            <a:r>
              <a:rPr lang="en-US" sz="1600" dirty="0"/>
              <a:t>Object least Root mean square errors with models getting trained on new data samples</a:t>
            </a:r>
          </a:p>
        </p:txBody>
      </p:sp>
    </p:spTree>
    <p:extLst>
      <p:ext uri="{BB962C8B-B14F-4D97-AF65-F5344CB8AC3E}">
        <p14:creationId xmlns:p14="http://schemas.microsoft.com/office/powerpoint/2010/main" val="4920898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G New Template (June)">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5CD0F2CD-C149-47AE-9000-EEF59CE5E48D}"/>
    </a:ext>
  </a:extLst>
</a:theme>
</file>

<file path=ppt/theme/theme2.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BC6B8890-D991-439D-826B-DCE21B240705}"/>
    </a:ext>
  </a:extLst>
</a:theme>
</file>

<file path=ppt/theme/theme3.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29F60F53-522A-480F-8AD4-5739EBA4B994}"/>
    </a:ext>
  </a:extLst>
</a:theme>
</file>

<file path=ppt/theme/theme4.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CG New Template (June)</Template>
  <TotalTime>1301</TotalTime>
  <Words>494</Words>
  <Application>Microsoft Office PowerPoint</Application>
  <PresentationFormat>Widescreen</PresentationFormat>
  <Paragraphs>68</Paragraphs>
  <Slides>12</Slides>
  <Notes>0</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2</vt:i4>
      </vt:variant>
      <vt:variant>
        <vt:lpstr>Slide Titles</vt:lpstr>
      </vt:variant>
      <vt:variant>
        <vt:i4>12</vt:i4>
      </vt:variant>
    </vt:vector>
  </HeadingPairs>
  <TitlesOfParts>
    <vt:vector size="22" baseType="lpstr">
      <vt:lpstr>Arial</vt:lpstr>
      <vt:lpstr>Courier New</vt:lpstr>
      <vt:lpstr>Ubuntu</vt:lpstr>
      <vt:lpstr>Verdana</vt:lpstr>
      <vt:lpstr>Wingdings</vt:lpstr>
      <vt:lpstr>CG New Template (June)</vt:lpstr>
      <vt:lpstr>Cover options</vt:lpstr>
      <vt:lpstr>Final slides</vt:lpstr>
      <vt:lpstr>think-cell Slide</vt:lpstr>
      <vt:lpstr>Packager Shell Object</vt:lpstr>
      <vt:lpstr>PowerPoint Presentation</vt:lpstr>
      <vt:lpstr>Analytics Use-case using GCP BiqQuery, Data Studio and Models</vt:lpstr>
      <vt:lpstr>Problem Being Solved</vt:lpstr>
      <vt:lpstr>Technology/Tool/Stack</vt:lpstr>
      <vt:lpstr>Solution Architecture</vt:lpstr>
      <vt:lpstr>PowerPoint Presentation</vt:lpstr>
      <vt:lpstr>PowerPoint Presentation</vt:lpstr>
      <vt:lpstr>Challenges Faced</vt:lpstr>
      <vt:lpstr>Future enhancements</vt:lpstr>
      <vt:lpstr>Links to the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[Presentation Topic]</dc:title>
  <dc:subject>ppt template</dc:subject>
  <dc:creator>E</dc:creator>
  <cp:lastModifiedBy>shashikumar p</cp:lastModifiedBy>
  <cp:revision>35</cp:revision>
  <dcterms:created xsi:type="dcterms:W3CDTF">2018-09-18T10:37:00Z</dcterms:created>
  <dcterms:modified xsi:type="dcterms:W3CDTF">2020-11-16T05:17:13Z</dcterms:modified>
</cp:coreProperties>
</file>